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2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1-Poor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5-Excellent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4.19E-2</c:v>
                </c:pt>
                <c:pt idx="1">
                  <c:v>9.5799999999999996E-2</c:v>
                </c:pt>
                <c:pt idx="2">
                  <c:v>0.22750000000000001</c:v>
                </c:pt>
                <c:pt idx="3">
                  <c:v>0.41920000000000002</c:v>
                </c:pt>
                <c:pt idx="4">
                  <c:v>0.21560000000000001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3659056"/>
        <c:axId val="283651608"/>
      </c:barChart>
      <c:catAx>
        <c:axId val="2836590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283651608"/>
        <c:crosses val="autoZero"/>
        <c:auto val="1"/>
        <c:lblAlgn val="ctr"/>
        <c:lblOffset val="100"/>
        <c:noMultiLvlLbl val="0"/>
      </c:catAx>
      <c:valAx>
        <c:axId val="283651608"/>
        <c:scaling>
          <c:orientation val="minMax"/>
          <c:max val="0.5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3659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3.2651343929231066E-2"/>
                  <c:y val="-0.1644116401305092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495710605618743E-2"/>
                  <c:y val="-8.4875859568449855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0.56159999999999999</c:v>
                </c:pt>
                <c:pt idx="1">
                  <c:v>0.43840000000000001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3.2651343929231066E-2"/>
                  <c:y val="-0.1644116401305092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7.5310464664139209E-2"/>
                  <c:y val="-5.681575390695858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777692718965684E-2"/>
                  <c:y val="1.901716827998814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Opinion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0.53900000000000003</c:v>
                </c:pt>
                <c:pt idx="1">
                  <c:v>0.15579999999999999</c:v>
                </c:pt>
                <c:pt idx="2">
                  <c:v>0.30520000000000003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3.2651343929231066E-2"/>
                  <c:y val="-0.1644116401305092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5985831632157098E-2"/>
                  <c:y val="-9.8906022872922286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777692718965684E-2"/>
                  <c:y val="1.901716827998814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Opinion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0.2278</c:v>
                </c:pt>
                <c:pt idx="1">
                  <c:v>0.30380000000000001</c:v>
                </c:pt>
                <c:pt idx="2">
                  <c:v>0.46839999999999998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3.2651343929231066E-2"/>
                  <c:y val="-0.1644116401305092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5985831632157098E-2"/>
                  <c:y val="-8.7681892229344346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777692718965684E-2"/>
                  <c:y val="1.901716827998814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Opinion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0.28970000000000001</c:v>
                </c:pt>
                <c:pt idx="1">
                  <c:v>0.2276</c:v>
                </c:pt>
                <c:pt idx="2">
                  <c:v>0.48280000000000001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Improve Information Dissemination</c:v>
                </c:pt>
                <c:pt idx="1">
                  <c:v>Provide More Community Events/Opportunities</c:v>
                </c:pt>
                <c:pt idx="2">
                  <c:v>Encourage Greater Focus With Specific Demographics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0.5514</c:v>
                </c:pt>
                <c:pt idx="1">
                  <c:v>0.52339999999999998</c:v>
                </c:pt>
                <c:pt idx="2">
                  <c:v>0.15890000000000001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6834928"/>
        <c:axId val="286835712"/>
      </c:barChart>
      <c:catAx>
        <c:axId val="28683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6835712"/>
        <c:crosses val="autoZero"/>
        <c:auto val="1"/>
        <c:lblAlgn val="ctr"/>
        <c:lblOffset val="100"/>
        <c:noMultiLvlLbl val="0"/>
      </c:catAx>
      <c:valAx>
        <c:axId val="2868357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868349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3.2651343929231066E-2"/>
                  <c:y val="-0.1644116401305092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1114179303975892"/>
                  <c:y val="-2.3143141028771113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9777692718965684E-2"/>
                  <c:y val="1.9017168279988148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No Opinion</c:v>
                </c:pt>
              </c:strCache>
            </c:strRef>
          </c:cat>
          <c:val>
            <c:numRef>
              <c:f>Sheet1!$B$2:$B$4</c:f>
              <c:numCache>
                <c:formatCode>0.0%</c:formatCode>
                <c:ptCount val="3"/>
                <c:pt idx="0">
                  <c:v>9.2899999999999996E-2</c:v>
                </c:pt>
                <c:pt idx="1">
                  <c:v>0.6</c:v>
                </c:pt>
                <c:pt idx="2">
                  <c:v>0.30709999999999998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Sheet1!$A$2:$A$8</c:f>
              <c:strCache>
                <c:ptCount val="7"/>
                <c:pt idx="0">
                  <c:v>A Combination of All or Some</c:v>
                </c:pt>
                <c:pt idx="1">
                  <c:v>Pool</c:v>
                </c:pt>
                <c:pt idx="2">
                  <c:v>Bruce Park</c:v>
                </c:pt>
                <c:pt idx="3">
                  <c:v>Existing Activities</c:v>
                </c:pt>
                <c:pt idx="4">
                  <c:v>New Activities</c:v>
                </c:pt>
                <c:pt idx="5">
                  <c:v>New Trails</c:v>
                </c:pt>
                <c:pt idx="6">
                  <c:v>New Public Spaces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0.45579999999999998</c:v>
                </c:pt>
                <c:pt idx="1">
                  <c:v>0.31290000000000001</c:v>
                </c:pt>
                <c:pt idx="2">
                  <c:v>0.28570000000000001</c:v>
                </c:pt>
                <c:pt idx="3">
                  <c:v>0.23810000000000001</c:v>
                </c:pt>
                <c:pt idx="4">
                  <c:v>0.1701</c:v>
                </c:pt>
                <c:pt idx="5">
                  <c:v>0.1293</c:v>
                </c:pt>
                <c:pt idx="6">
                  <c:v>8.8400000000000006E-2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6839240"/>
        <c:axId val="286836496"/>
      </c:barChart>
      <c:catAx>
        <c:axId val="286839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6836496"/>
        <c:crosses val="autoZero"/>
        <c:auto val="1"/>
        <c:lblAlgn val="ctr"/>
        <c:lblOffset val="100"/>
        <c:noMultiLvlLbl val="0"/>
      </c:catAx>
      <c:valAx>
        <c:axId val="2868364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868392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1-Poor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5-Excellent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2.9899999999999999E-2</c:v>
                </c:pt>
                <c:pt idx="1">
                  <c:v>6.59E-2</c:v>
                </c:pt>
                <c:pt idx="2">
                  <c:v>0.17369999999999999</c:v>
                </c:pt>
                <c:pt idx="3">
                  <c:v>0.43109999999999998</c:v>
                </c:pt>
                <c:pt idx="4">
                  <c:v>0.2994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6432592"/>
        <c:axId val="286431808"/>
      </c:barChart>
      <c:catAx>
        <c:axId val="286432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900" b="1"/>
            </a:pPr>
            <a:endParaRPr lang="en-US"/>
          </a:p>
        </c:txPr>
        <c:crossAx val="286431808"/>
        <c:crosses val="autoZero"/>
        <c:auto val="1"/>
        <c:lblAlgn val="ctr"/>
        <c:lblOffset val="100"/>
        <c:noMultiLvlLbl val="0"/>
      </c:catAx>
      <c:valAx>
        <c:axId val="2864318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64325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3.2651343929231066E-2"/>
                  <c:y val="-0.1644116401305092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495710605618743E-2"/>
                  <c:y val="-8.4875859568449855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0.48120000000000002</c:v>
                </c:pt>
                <c:pt idx="1">
                  <c:v>0.51880000000000004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2.3913132225321796E-2"/>
                  <c:y val="2.6224398112229722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9.077818532699124E-3"/>
                  <c:y val="-3.6844639204658709E-3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0.2455</c:v>
                </c:pt>
                <c:pt idx="1">
                  <c:v>0.75449999999999995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-3.9523847814388481E-2"/>
                  <c:y val="-5.6780302914145701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3418423836062126E-2"/>
                  <c:y val="5.903600849230857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0.2903</c:v>
                </c:pt>
                <c:pt idx="1">
                  <c:v>0.7097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Lbls>
            <c:dLbl>
              <c:idx val="0"/>
              <c:layout>
                <c:manualLayout>
                  <c:x val="3.2651343929231066E-2"/>
                  <c:y val="-0.16441164013050924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0495710605618743E-2"/>
                  <c:y val="-8.4875859568449855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0.42859999999999998</c:v>
                </c:pt>
                <c:pt idx="1">
                  <c:v>0.57140000000000002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Pursue a Grant for a portion</c:v>
                </c:pt>
                <c:pt idx="1">
                  <c:v>A Combination of all or some</c:v>
                </c:pt>
                <c:pt idx="2">
                  <c:v>Utilize City CD's if available</c:v>
                </c:pt>
                <c:pt idx="3">
                  <c:v>Finance with a Bond</c:v>
                </c:pt>
                <c:pt idx="4">
                  <c:v>Increase Sewer Rates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0.55089999999999995</c:v>
                </c:pt>
                <c:pt idx="1">
                  <c:v>0.41320000000000001</c:v>
                </c:pt>
                <c:pt idx="2">
                  <c:v>0.29339999999999999</c:v>
                </c:pt>
                <c:pt idx="3">
                  <c:v>0.18559999999999999</c:v>
                </c:pt>
                <c:pt idx="4">
                  <c:v>6.59E-2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6429456"/>
        <c:axId val="286427104"/>
      </c:barChart>
      <c:catAx>
        <c:axId val="286429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286427104"/>
        <c:crosses val="autoZero"/>
        <c:auto val="1"/>
        <c:lblAlgn val="ctr"/>
        <c:lblOffset val="100"/>
        <c:noMultiLvlLbl val="0"/>
      </c:catAx>
      <c:valAx>
        <c:axId val="2864271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86429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Removal of Dilapadated Buildings</c:v>
                </c:pt>
                <c:pt idx="1">
                  <c:v>Sidewalks Improvement</c:v>
                </c:pt>
                <c:pt idx="2">
                  <c:v>Combination of All or Some</c:v>
                </c:pt>
                <c:pt idx="3">
                  <c:v>Façade Improvements</c:v>
                </c:pt>
                <c:pt idx="4">
                  <c:v>Community Facility Improvements</c:v>
                </c:pt>
                <c:pt idx="5">
                  <c:v>Additional Housing Opportunities</c:v>
                </c:pt>
              </c:strCache>
            </c:strRef>
          </c:cat>
          <c:val>
            <c:numRef>
              <c:f>Sheet1!$B$2:$B$7</c:f>
              <c:numCache>
                <c:formatCode>0.0%</c:formatCode>
                <c:ptCount val="6"/>
                <c:pt idx="0">
                  <c:v>0.49390000000000001</c:v>
                </c:pt>
                <c:pt idx="1">
                  <c:v>0.42680000000000001</c:v>
                </c:pt>
                <c:pt idx="2">
                  <c:v>0.42070000000000002</c:v>
                </c:pt>
                <c:pt idx="3">
                  <c:v>0.1585</c:v>
                </c:pt>
                <c:pt idx="4">
                  <c:v>0.1585</c:v>
                </c:pt>
                <c:pt idx="5">
                  <c:v>0.1159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6429848"/>
        <c:axId val="286433768"/>
      </c:barChart>
      <c:catAx>
        <c:axId val="2864298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6433768"/>
        <c:crosses val="autoZero"/>
        <c:auto val="1"/>
        <c:lblAlgn val="ctr"/>
        <c:lblOffset val="100"/>
        <c:noMultiLvlLbl val="0"/>
      </c:catAx>
      <c:valAx>
        <c:axId val="2864337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864298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Homes For Rent</c:v>
                </c:pt>
                <c:pt idx="1">
                  <c:v>Duplexes</c:v>
                </c:pt>
                <c:pt idx="2">
                  <c:v>Multi-Family Apartments</c:v>
                </c:pt>
                <c:pt idx="3">
                  <c:v>Townhomes</c:v>
                </c:pt>
                <c:pt idx="4">
                  <c:v>Downtown Upper Level Apts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0.55700000000000005</c:v>
                </c:pt>
                <c:pt idx="1">
                  <c:v>0.34899999999999998</c:v>
                </c:pt>
                <c:pt idx="2">
                  <c:v>0.31540000000000001</c:v>
                </c:pt>
                <c:pt idx="3">
                  <c:v>0.21479999999999999</c:v>
                </c:pt>
                <c:pt idx="4">
                  <c:v>0.1678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86427888"/>
        <c:axId val="286428280"/>
      </c:barChart>
      <c:catAx>
        <c:axId val="2864278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286428280"/>
        <c:crosses val="autoZero"/>
        <c:auto val="1"/>
        <c:lblAlgn val="ctr"/>
        <c:lblOffset val="100"/>
        <c:noMultiLvlLbl val="0"/>
      </c:catAx>
      <c:valAx>
        <c:axId val="2864282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en-US"/>
          </a:p>
        </c:txPr>
        <c:crossAx val="286427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0.2769</cdr:x>
      <cdr:y>0.1355</cdr:y>
    </cdr:from>
    <cdr:to>
      <cdr:x>0.60022</cdr:x>
      <cdr:y>0.22988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1119187" y="530225"/>
          <a:ext cx="130676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b="1" dirty="0" smtClean="0"/>
            <a:t>Mean=3.90</a:t>
          </a:r>
          <a:endParaRPr lang="en-US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CA5815-989D-45F1-B0E6-EB6A9280FCAA}" type="datetimeFigureOut">
              <a:rPr lang="en-US" smtClean="0"/>
              <a:t>1/12/2016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EDE7EC-9CC4-4DFB-9C60-532101C24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523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5F91-214E-4ADB-8176-7BDFC1CC65B7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6E402-075F-40AF-83DA-BFA59A7A2A42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8C711-2F20-4070-99ED-CD3680D7E77C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E35FE-86CA-47BA-AA59-F840B4BAEB0B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7159-FC1B-4022-B9A1-9618FAF7BA3F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9951C-B99E-49C6-8555-3F6D7A2A466D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7D34E-3F84-4FEB-B860-043C100A4033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994D7-5CD2-4309-8DBF-184BFEE534B7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9617-946C-4453-8C80-31E589B2BAB9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B1587-4A6D-440C-983C-7FE15CD9F184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5909-613D-4A7F-B10E-8891196A6881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3A5D7F-CF0B-4490-AA72-B85B182088E1}" type="datetime1">
              <a:rPr lang="en-US" smtClean="0"/>
              <a:t>1/12/2016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54DA66B-A71A-4B62-91A0-EEA7BE91D9B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686800" cy="1524001"/>
          </a:xfrm>
        </p:spPr>
        <p:txBody>
          <a:bodyPr/>
          <a:lstStyle/>
          <a:p>
            <a:r>
              <a:rPr lang="en-US" sz="4000" b="1" dirty="0" smtClean="0">
                <a:effectLst/>
              </a:rPr>
              <a:t>Creighton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dirty="0" smtClean="0">
                <a:effectLst/>
              </a:rPr>
              <a:t>Community Survey Results</a:t>
            </a:r>
            <a:br>
              <a:rPr lang="en-US" sz="4000" b="1" dirty="0" smtClean="0">
                <a:effectLst/>
              </a:rPr>
            </a:br>
            <a:r>
              <a:rPr lang="en-US" sz="4000" b="1" dirty="0" smtClean="0">
                <a:effectLst/>
              </a:rPr>
              <a:t>January 2016</a:t>
            </a:r>
            <a:endParaRPr lang="en-US" sz="4000" b="1" dirty="0">
              <a:effectLst/>
            </a:endParaRP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1539" t="23661" r="3590" b="46899"/>
          <a:stretch/>
        </p:blipFill>
        <p:spPr bwMode="auto">
          <a:xfrm>
            <a:off x="1143000" y="3581400"/>
            <a:ext cx="6934200" cy="2068830"/>
          </a:xfrm>
          <a:prstGeom prst="rect">
            <a:avLst/>
          </a:prstGeom>
          <a:ln w="1905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8567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/>
          <a:lstStyle/>
          <a:p>
            <a:r>
              <a:rPr lang="en-US" sz="3200" b="1" dirty="0" smtClean="0"/>
              <a:t>Support For a Plan to Improve Sidewalks Within Designated Downtown Blight Areas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6939622"/>
              </p:ext>
            </p:extLst>
          </p:nvPr>
        </p:nvGraphicFramePr>
        <p:xfrm>
          <a:off x="457200" y="2057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n=154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955771" y="4343400"/>
            <a:ext cx="180722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36% Average Match</a:t>
            </a:r>
          </a:p>
          <a:p>
            <a:pPr algn="ctr"/>
            <a:r>
              <a:rPr lang="en-US" sz="1400" b="1" dirty="0" smtClean="0"/>
              <a:t>n=35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434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/>
          <a:lstStyle/>
          <a:p>
            <a:r>
              <a:rPr lang="en-US" sz="3200" b="1" dirty="0" smtClean="0"/>
              <a:t>Support For Additional Greenspace Added to the Downtown District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082448"/>
              </p:ext>
            </p:extLst>
          </p:nvPr>
        </p:nvGraphicFramePr>
        <p:xfrm>
          <a:off x="457200" y="2057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n=158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55771" y="4343400"/>
            <a:ext cx="180722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25% Average Match</a:t>
            </a:r>
          </a:p>
          <a:p>
            <a:pPr algn="ctr"/>
            <a:r>
              <a:rPr lang="en-US" sz="1400" b="1" dirty="0" smtClean="0"/>
              <a:t>n=11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9547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600200"/>
          </a:xfrm>
        </p:spPr>
        <p:txBody>
          <a:bodyPr/>
          <a:lstStyle/>
          <a:p>
            <a:r>
              <a:rPr lang="en-US" sz="3200" b="1" dirty="0" smtClean="0"/>
              <a:t>Support For a Program to Assist in Funding Downtown Facade Improvements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8160228"/>
              </p:ext>
            </p:extLst>
          </p:nvPr>
        </p:nvGraphicFramePr>
        <p:xfrm>
          <a:off x="457200" y="2057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12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n=145</a:t>
            </a:r>
            <a:endParaRPr lang="en-US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955771" y="4343400"/>
            <a:ext cx="1807229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42% Average Match</a:t>
            </a:r>
          </a:p>
          <a:p>
            <a:pPr algn="ctr"/>
            <a:r>
              <a:rPr lang="en-US" sz="1400" b="1" dirty="0" smtClean="0"/>
              <a:t>n=15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250396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How to Better Encourage Community Volunteerism/Involvement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2012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n=107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70073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600200"/>
          </a:xfrm>
        </p:spPr>
        <p:txBody>
          <a:bodyPr/>
          <a:lstStyle/>
          <a:p>
            <a:r>
              <a:rPr lang="en-US" sz="3200" b="1" dirty="0" smtClean="0"/>
              <a:t>Interest in Volunteering For a Board or Commission or Event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581838"/>
              </p:ext>
            </p:extLst>
          </p:nvPr>
        </p:nvGraphicFramePr>
        <p:xfrm>
          <a:off x="457200" y="2057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n=140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7866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Issues The Board of Park Commissioners Should Focus On First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8484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15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n=147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69961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Ratings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City Council Rating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City Staff Rating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3362262"/>
              </p:ext>
            </p:extLst>
          </p:nvPr>
        </p:nvGraphicFramePr>
        <p:xfrm>
          <a:off x="457200" y="2212975"/>
          <a:ext cx="4041775" cy="391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864995441"/>
              </p:ext>
            </p:extLst>
          </p:nvPr>
        </p:nvGraphicFramePr>
        <p:xfrm>
          <a:off x="4672013" y="2212975"/>
          <a:ext cx="4041775" cy="391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41987" y="2743200"/>
            <a:ext cx="1306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Mean=3.67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96012" y="6152017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n=167</a:t>
            </a:r>
            <a:endParaRPr lang="en-US" sz="1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n=167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5910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Has Local Government Become More Transparent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55826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n=133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0527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3600" b="1" dirty="0" smtClean="0"/>
              <a:t>Sewer and Water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Aware That Sewer/Water Rates Do Not Cover Costs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Knowing That, Support a Rate Increase?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00912054"/>
              </p:ext>
            </p:extLst>
          </p:nvPr>
        </p:nvGraphicFramePr>
        <p:xfrm>
          <a:off x="457200" y="2212975"/>
          <a:ext cx="4041775" cy="391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72230747"/>
              </p:ext>
            </p:extLst>
          </p:nvPr>
        </p:nvGraphicFramePr>
        <p:xfrm>
          <a:off x="4672013" y="2212975"/>
          <a:ext cx="4041775" cy="3913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629399" y="6018243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n=155</a:t>
            </a:r>
            <a:endParaRPr lang="en-U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209800" y="6018244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n=167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7264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Awareness of City’s Sanitary Sewer Collection System Challenges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9754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n=168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5554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Funding Preference for Sanitary Sewer Collection System Repairs</a:t>
            </a:r>
            <a:endParaRPr lang="en-US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334294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n=167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1477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Facilities or Elements To Be Improved With Phase 1 DTR Grant Funds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997326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7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n=164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42386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/>
              <a:t>Type of Rental Housing Preferred</a:t>
            </a:r>
            <a:endParaRPr lang="en-US" sz="36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84555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8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n=149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906198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Support Adding a Local LB840 0.5% Sales Tax For Use in Economic Development</a:t>
            </a:r>
            <a:endParaRPr lang="en-US" sz="32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78192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DA66B-A71A-4B62-91A0-EEA7BE91D9BD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9400" y="6173621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n=146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3040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583</TotalTime>
  <Words>185</Words>
  <Application>Microsoft Office PowerPoint</Application>
  <PresentationFormat>On-screen Show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Palatino Linotype</vt:lpstr>
      <vt:lpstr>Executive</vt:lpstr>
      <vt:lpstr>Creighton  Community Survey Results January 2016</vt:lpstr>
      <vt:lpstr>Ratings</vt:lpstr>
      <vt:lpstr>Has Local Government Become More Transparent</vt:lpstr>
      <vt:lpstr>Sewer and Water</vt:lpstr>
      <vt:lpstr>Awareness of City’s Sanitary Sewer Collection System Challenges</vt:lpstr>
      <vt:lpstr>Funding Preference for Sanitary Sewer Collection System Repairs</vt:lpstr>
      <vt:lpstr>Facilities or Elements To Be Improved With Phase 1 DTR Grant Funds</vt:lpstr>
      <vt:lpstr>Type of Rental Housing Preferred</vt:lpstr>
      <vt:lpstr>Support Adding a Local LB840 0.5% Sales Tax For Use in Economic Development</vt:lpstr>
      <vt:lpstr>Support For a Plan to Improve Sidewalks Within Designated Downtown Blight Areas</vt:lpstr>
      <vt:lpstr>Support For Additional Greenspace Added to the Downtown District</vt:lpstr>
      <vt:lpstr>Support For a Program to Assist in Funding Downtown Facade Improvements</vt:lpstr>
      <vt:lpstr>How to Better Encourage Community Volunteerism/Involvement</vt:lpstr>
      <vt:lpstr>Interest in Volunteering For a Board or Commission or Event</vt:lpstr>
      <vt:lpstr>Issues The Board of Park Commissioners Should Focus On First</vt:lpstr>
    </vt:vector>
  </TitlesOfParts>
  <Company>Nebraska Public Power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Creighton  Community Survey Results January 2016</dc:title>
  <dc:creator>NPPD</dc:creator>
  <cp:lastModifiedBy>Abigail Frank</cp:lastModifiedBy>
  <cp:revision>24</cp:revision>
  <cp:lastPrinted>2016-01-07T21:23:25Z</cp:lastPrinted>
  <dcterms:created xsi:type="dcterms:W3CDTF">2016-01-07T16:31:21Z</dcterms:created>
  <dcterms:modified xsi:type="dcterms:W3CDTF">2016-01-12T15:17:50Z</dcterms:modified>
</cp:coreProperties>
</file>